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2" r:id="rId5"/>
    <p:sldId id="263" r:id="rId6"/>
    <p:sldId id="264" r:id="rId7"/>
    <p:sldId id="265" r:id="rId8"/>
    <p:sldId id="278" r:id="rId9"/>
    <p:sldId id="279" r:id="rId10"/>
    <p:sldId id="276" r:id="rId11"/>
    <p:sldId id="277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2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15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1105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43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23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36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302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5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7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5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8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9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8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8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9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11407-413A-4B98-93DA-28E06B645D00}" type="datetimeFigureOut">
              <a:rPr lang="en-US" smtClean="0"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943DF-FAAC-4456-AFE0-110812589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28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ctb.org.bd/tee.html" TargetMode="External"/><Relationship Id="rId2" Type="http://schemas.openxmlformats.org/officeDocument/2006/relationships/hyperlink" Target="http://www.flippedlearning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ybermissions.org/mobilemi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The 4 Steps To A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Discipleship Training Movement 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In The Developing World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ea typeface="Verdana" pitchFamily="34" charset="0"/>
              <a:cs typeface="MV Boli" panose="0200050003020009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343400"/>
            <a:ext cx="6400800" cy="17526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By John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Edmiston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CEO,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Cybermissions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 descr="cybermissionsfu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52800" cy="1911096"/>
          </a:xfrm>
          <a:prstGeom prst="rect">
            <a:avLst/>
          </a:prstGeom>
        </p:spPr>
      </p:pic>
      <p:pic>
        <p:nvPicPr>
          <p:cNvPr id="5" name="Picture 4" descr="lightstock_139222_xsmall_john_edmiston_bible_iphone_black_bk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69225" y="0"/>
            <a:ext cx="2974775" cy="198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Clarifying Concepts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Information is </a:t>
            </a:r>
            <a:r>
              <a:rPr lang="en-US" sz="28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Digital</a:t>
            </a:r>
            <a:r>
              <a:rPr lang="en-US" sz="2800" dirty="0" smtClean="0">
                <a:latin typeface="Century Gothic" panose="020B0502020202020204" pitchFamily="34" charset="0"/>
              </a:rPr>
              <a:t>  -    resources &amp; delivery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Impartation Is </a:t>
            </a:r>
            <a:r>
              <a:rPr lang="en-US" sz="28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Spiritual</a:t>
            </a:r>
            <a:r>
              <a:rPr lang="en-US" sz="2800" i="1" dirty="0" smtClean="0">
                <a:latin typeface="Century Gothic" panose="020B0502020202020204" pitchFamily="34" charset="0"/>
              </a:rPr>
              <a:t> </a:t>
            </a:r>
            <a:r>
              <a:rPr lang="en-US" sz="2800" dirty="0" smtClean="0">
                <a:latin typeface="Century Gothic" panose="020B0502020202020204" pitchFamily="34" charset="0"/>
              </a:rPr>
              <a:t>-  prayer, healing etc.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Formation Is </a:t>
            </a:r>
            <a:r>
              <a:rPr lang="en-US" sz="28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Personal</a:t>
            </a:r>
            <a:r>
              <a:rPr lang="en-US" sz="2800" dirty="0" smtClean="0">
                <a:latin typeface="Century Gothic" panose="020B0502020202020204" pitchFamily="34" charset="0"/>
              </a:rPr>
              <a:t>  -   small groups, one-on-one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Transformation Is </a:t>
            </a:r>
            <a:r>
              <a:rPr lang="en-US" sz="28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Communal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smtClean="0">
                <a:latin typeface="Century Gothic" panose="020B0502020202020204" pitchFamily="34" charset="0"/>
              </a:rPr>
              <a:t>- church &amp; community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 Complete Package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571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A discipleship movement needs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ALL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latin typeface="Century Gothic" panose="020B0502020202020204" pitchFamily="34" charset="0"/>
              </a:rPr>
              <a:t>of the above key concepts!! </a:t>
            </a:r>
            <a:br>
              <a:rPr lang="en-US" dirty="0" smtClean="0">
                <a:latin typeface="Century Gothic" panose="020B0502020202020204" pitchFamily="34" charset="0"/>
              </a:rPr>
            </a:b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Not just excellent  </a:t>
            </a:r>
            <a:r>
              <a:rPr lang="en-US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information</a:t>
            </a:r>
            <a:r>
              <a:rPr lang="en-US" dirty="0" smtClean="0">
                <a:latin typeface="Century Gothic" panose="020B0502020202020204" pitchFamily="34" charset="0"/>
              </a:rPr>
              <a:t>, but also spiritual </a:t>
            </a:r>
            <a:r>
              <a:rPr lang="en-US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impartation</a:t>
            </a:r>
            <a:r>
              <a:rPr lang="en-US" dirty="0" smtClean="0">
                <a:latin typeface="Century Gothic" panose="020B0502020202020204" pitchFamily="34" charset="0"/>
              </a:rPr>
              <a:t>, personal spiritual </a:t>
            </a:r>
            <a:r>
              <a:rPr lang="en-US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formation</a:t>
            </a:r>
            <a:r>
              <a:rPr lang="en-US" dirty="0" smtClean="0">
                <a:latin typeface="Century Gothic" panose="020B0502020202020204" pitchFamily="34" charset="0"/>
              </a:rPr>
              <a:t> and a community aiming at </a:t>
            </a:r>
            <a:r>
              <a:rPr lang="en-US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transformation</a:t>
            </a:r>
            <a:r>
              <a:rPr lang="en-US" dirty="0" smtClean="0">
                <a:latin typeface="Century Gothic" panose="020B0502020202020204" pitchFamily="34" charset="0"/>
              </a:rPr>
              <a:t> of themselves and their local community. 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However, information is the start of the process. Proclaiming and teaching are the foundations for discipleship and the Great Commission.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Oral Learners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Up to 70% of people do not enjoy large amounts of reading or writing.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However, they do enjoy learning via video and audio.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Creation of good video is getting easier, but is still challenging. </a:t>
            </a:r>
            <a:r>
              <a:rPr lang="en-US" sz="2800" dirty="0" err="1" smtClean="0">
                <a:latin typeface="Century Gothic" panose="020B0502020202020204" pitchFamily="34" charset="0"/>
              </a:rPr>
              <a:t>Powerpoint</a:t>
            </a:r>
            <a:r>
              <a:rPr lang="en-US" sz="2800" dirty="0" smtClean="0">
                <a:latin typeface="Century Gothic" panose="020B0502020202020204" pitchFamily="34" charset="0"/>
              </a:rPr>
              <a:t> can sometimes substitute.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Discussing a Bible story, the characters and circumstances can be a powerful means of discipleship.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A simple “write in the blanks” workbook with minimal text can help oral learners to record their thoughts.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457200"/>
            <a:ext cx="7429499" cy="147857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Internet Radio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Internet radio is just a digital delivery mechanism for high-quality audio content, often in MP3 format.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 radio station is on the Internet – as a website or mobile app.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Internet radio and MP3 podcasts can be streamed live or set as download.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 MP3 files can be very short and targeted. They can also be longer such as sermons, lectures or entire audio-Bibles.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There are many different technical options for setting up an Internet radio. </a:t>
            </a:r>
            <a:r>
              <a:rPr lang="en-US" sz="2400" dirty="0" err="1" smtClean="0">
                <a:latin typeface="Century Gothic" panose="020B0502020202020204" pitchFamily="34" charset="0"/>
              </a:rPr>
              <a:t>Icecast</a:t>
            </a:r>
            <a:r>
              <a:rPr lang="en-US" sz="2400" dirty="0" smtClean="0">
                <a:latin typeface="Century Gothic" panose="020B0502020202020204" pitchFamily="34" charset="0"/>
              </a:rPr>
              <a:t> is one good option if you own a server.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 audio-based training materials can then be saved to a user’s device, such as an SD card, computer, or a mobile phone.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Once the person has the MP3 file they can listen at home, while stuck in traffic, or while doing other work.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 audio files can be arranged into a training curriculum.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Audio Learning Groups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09" y="1676400"/>
            <a:ext cx="8686800" cy="457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The MP3 based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training</a:t>
            </a:r>
            <a:r>
              <a:rPr lang="en-US" sz="2800" dirty="0" smtClean="0">
                <a:latin typeface="Century Gothic" panose="020B0502020202020204" pitchFamily="34" charset="0"/>
              </a:rPr>
              <a:t> (e.g. audio bible, sermon, lecture, or story) is played to the group by the facilitator.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group takes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notes</a:t>
            </a:r>
            <a:r>
              <a:rPr lang="en-US" sz="28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group then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discusses</a:t>
            </a:r>
            <a:r>
              <a:rPr lang="en-US" sz="2800" dirty="0" smtClean="0">
                <a:latin typeface="Century Gothic" panose="020B0502020202020204" pitchFamily="34" charset="0"/>
              </a:rPr>
              <a:t> the training material.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facilitator draws out the group with good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questions</a:t>
            </a:r>
            <a:r>
              <a:rPr lang="en-US" sz="28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group goes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deeper </a:t>
            </a:r>
            <a:r>
              <a:rPr lang="en-US" sz="2800" dirty="0" smtClean="0">
                <a:latin typeface="Century Gothic" panose="020B0502020202020204" pitchFamily="34" charset="0"/>
              </a:rPr>
              <a:t>into the story or </a:t>
            </a:r>
            <a:r>
              <a:rPr lang="en-US" sz="2800" dirty="0">
                <a:latin typeface="Century Gothic" panose="020B0502020202020204" pitchFamily="34" charset="0"/>
              </a:rPr>
              <a:t>B</a:t>
            </a:r>
            <a:r>
              <a:rPr lang="en-US" sz="2800" dirty="0" smtClean="0">
                <a:latin typeface="Century Gothic" panose="020B0502020202020204" pitchFamily="34" charset="0"/>
              </a:rPr>
              <a:t>ible passage.</a:t>
            </a:r>
          </a:p>
          <a:p>
            <a:r>
              <a:rPr lang="en-US" sz="2800" dirty="0" smtClean="0"/>
              <a:t>The group applies the learning to a scenario or to a real-life situation.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Flipped Learning / TEE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hlinkClick r:id="rId2"/>
              </a:rPr>
              <a:t>see www.flippedlearning.org</a:t>
            </a:r>
            <a:endParaRPr lang="en-US" sz="2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86"/>
            <a:ext cx="8077200" cy="415131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The concepts are initially presented online (video, audio, text etc) and the individual student goes through it at his/her own pace.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Later the training concepts are then explored in depth by the instructor and the group.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TEE was begun in Guatemala in 1963 where it was known as TEE or Theological Education by Extension. Here is an example </a:t>
            </a:r>
            <a:r>
              <a:rPr lang="en-US" dirty="0" smtClean="0">
                <a:latin typeface="Century Gothic" panose="020B0502020202020204" pitchFamily="34" charset="0"/>
                <a:hlinkClick r:id="rId3"/>
              </a:rPr>
              <a:t>in Bangladesh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830740" cy="147857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Mentoring / Personal Discipleship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87011" cy="49530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Many groups such as Navigators, Campus Crusade and Equipping the Saints have promoted 1:1 personal or small group discipleship.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Others such as </a:t>
            </a:r>
            <a:r>
              <a:rPr lang="en-US" sz="2400" dirty="0" err="1" smtClean="0">
                <a:latin typeface="Century Gothic" panose="020B0502020202020204" pitchFamily="34" charset="0"/>
              </a:rPr>
              <a:t>MentorLink</a:t>
            </a:r>
            <a:r>
              <a:rPr lang="en-US" sz="2400" dirty="0" smtClean="0">
                <a:latin typeface="Century Gothic" panose="020B0502020202020204" pitchFamily="34" charset="0"/>
              </a:rPr>
              <a:t> have promoted formal mentoring along with the informal mentoring in business groups such as Full Gospel Businessmen’s Fellowship.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Historically “spiritual directors” have assisted with the spiritual growth of Christians seeking a deeper walk with God.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Some kind of personal mentor, prayer partner or accountability group is part of the personal formation part of discipleship. If disciples then make more disciples, this can grow exponentially into a discipleship movement within a certain area (such as a university)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906940" cy="147857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Learning Community Tensions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3820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Emotional safety </a:t>
            </a:r>
            <a:r>
              <a:rPr lang="en-US" dirty="0" smtClean="0">
                <a:latin typeface="Century Gothic" panose="020B0502020202020204" pitchFamily="34" charset="0"/>
              </a:rPr>
              <a:t>vs. </a:t>
            </a:r>
            <a:r>
              <a:rPr lang="en-US" dirty="0">
                <a:latin typeface="Century Gothic" panose="020B0502020202020204" pitchFamily="34" charset="0"/>
              </a:rPr>
              <a:t>s</a:t>
            </a:r>
            <a:r>
              <a:rPr lang="en-US" dirty="0" smtClean="0">
                <a:latin typeface="Century Gothic" panose="020B0502020202020204" pitchFamily="34" charset="0"/>
              </a:rPr>
              <a:t>piritual </a:t>
            </a:r>
            <a:r>
              <a:rPr lang="en-US" dirty="0">
                <a:latin typeface="Century Gothic" panose="020B0502020202020204" pitchFamily="34" charset="0"/>
              </a:rPr>
              <a:t>adventure</a:t>
            </a:r>
          </a:p>
          <a:p>
            <a:r>
              <a:rPr lang="en-US" dirty="0">
                <a:latin typeface="Century Gothic" panose="020B0502020202020204" pitchFamily="34" charset="0"/>
              </a:rPr>
              <a:t>Clear basic doctrines </a:t>
            </a:r>
            <a:r>
              <a:rPr lang="en-US" dirty="0" smtClean="0">
                <a:latin typeface="Century Gothic" panose="020B0502020202020204" pitchFamily="34" charset="0"/>
              </a:rPr>
              <a:t>vs. </a:t>
            </a:r>
            <a:r>
              <a:rPr lang="en-US" dirty="0">
                <a:latin typeface="Century Gothic" panose="020B0502020202020204" pitchFamily="34" charset="0"/>
              </a:rPr>
              <a:t>r</a:t>
            </a:r>
            <a:r>
              <a:rPr lang="en-US" dirty="0" smtClean="0">
                <a:latin typeface="Century Gothic" panose="020B0502020202020204" pitchFamily="34" charset="0"/>
              </a:rPr>
              <a:t>oom </a:t>
            </a:r>
            <a:r>
              <a:rPr lang="en-US" dirty="0">
                <a:latin typeface="Century Gothic" panose="020B0502020202020204" pitchFamily="34" charset="0"/>
              </a:rPr>
              <a:t>to experiment and discover new things about God</a:t>
            </a:r>
          </a:p>
          <a:p>
            <a:r>
              <a:rPr lang="en-US" dirty="0">
                <a:latin typeface="Century Gothic" panose="020B0502020202020204" pitchFamily="34" charset="0"/>
              </a:rPr>
              <a:t>Clear and definite leadership </a:t>
            </a:r>
            <a:r>
              <a:rPr lang="en-US" dirty="0" smtClean="0">
                <a:latin typeface="Century Gothic" panose="020B0502020202020204" pitchFamily="34" charset="0"/>
              </a:rPr>
              <a:t>vs. being </a:t>
            </a:r>
            <a:r>
              <a:rPr lang="en-US" dirty="0">
                <a:latin typeface="Century Gothic" panose="020B0502020202020204" pitchFamily="34" charset="0"/>
              </a:rPr>
              <a:t>without compulsion, exercising Christian freedom. </a:t>
            </a:r>
          </a:p>
          <a:p>
            <a:r>
              <a:rPr lang="en-US" dirty="0">
                <a:latin typeface="Century Gothic" panose="020B0502020202020204" pitchFamily="34" charset="0"/>
              </a:rPr>
              <a:t>Sense of history, common purpose and tradition </a:t>
            </a:r>
            <a:r>
              <a:rPr lang="en-US" dirty="0" smtClean="0">
                <a:latin typeface="Century Gothic" panose="020B0502020202020204" pitchFamily="34" charset="0"/>
              </a:rPr>
              <a:t>vs. openness </a:t>
            </a:r>
            <a:r>
              <a:rPr lang="en-US" dirty="0">
                <a:latin typeface="Century Gothic" panose="020B0502020202020204" pitchFamily="34" charset="0"/>
              </a:rPr>
              <a:t>to new methods &amp; new territory, adaptable</a:t>
            </a:r>
          </a:p>
          <a:p>
            <a:r>
              <a:rPr lang="en-US" dirty="0">
                <a:latin typeface="Century Gothic" panose="020B0502020202020204" pitchFamily="34" charset="0"/>
              </a:rPr>
              <a:t>Know they are part of the solution </a:t>
            </a:r>
            <a:r>
              <a:rPr lang="en-US" dirty="0" smtClean="0">
                <a:latin typeface="Century Gothic" panose="020B0502020202020204" pitchFamily="34" charset="0"/>
              </a:rPr>
              <a:t>vs. </a:t>
            </a:r>
            <a:r>
              <a:rPr lang="en-US" dirty="0">
                <a:latin typeface="Century Gothic" panose="020B0502020202020204" pitchFamily="34" charset="0"/>
              </a:rPr>
              <a:t>h</a:t>
            </a:r>
            <a:r>
              <a:rPr lang="en-US" dirty="0" smtClean="0">
                <a:latin typeface="Century Gothic" panose="020B0502020202020204" pitchFamily="34" charset="0"/>
              </a:rPr>
              <a:t>umbly </a:t>
            </a:r>
            <a:r>
              <a:rPr lang="en-US" dirty="0">
                <a:latin typeface="Century Gothic" panose="020B0502020202020204" pitchFamily="34" charset="0"/>
              </a:rPr>
              <a:t>dependent on God.</a:t>
            </a:r>
          </a:p>
          <a:p>
            <a:r>
              <a:rPr lang="en-US" dirty="0">
                <a:latin typeface="Century Gothic" panose="020B0502020202020204" pitchFamily="34" charset="0"/>
              </a:rPr>
              <a:t>Homogeneous and united leadership </a:t>
            </a:r>
            <a:r>
              <a:rPr lang="en-US" dirty="0" smtClean="0">
                <a:latin typeface="Century Gothic" panose="020B0502020202020204" pitchFamily="34" charset="0"/>
              </a:rPr>
              <a:t>vs. great </a:t>
            </a:r>
            <a:r>
              <a:rPr lang="en-US" dirty="0">
                <a:latin typeface="Century Gothic" panose="020B0502020202020204" pitchFamily="34" charset="0"/>
              </a:rPr>
              <a:t>diversity in membership</a:t>
            </a:r>
          </a:p>
          <a:p>
            <a:r>
              <a:rPr lang="en-US" dirty="0">
                <a:latin typeface="Century Gothic" panose="020B0502020202020204" pitchFamily="34" charset="0"/>
              </a:rPr>
              <a:t>God has brought this community into being </a:t>
            </a:r>
            <a:r>
              <a:rPr lang="en-US" dirty="0" smtClean="0">
                <a:latin typeface="Century Gothic" panose="020B0502020202020204" pitchFamily="34" charset="0"/>
              </a:rPr>
              <a:t>vs. the </a:t>
            </a:r>
            <a:r>
              <a:rPr lang="en-US" dirty="0">
                <a:latin typeface="Century Gothic" panose="020B0502020202020204" pitchFamily="34" charset="0"/>
              </a:rPr>
              <a:t>drive to add more to the community</a:t>
            </a:r>
          </a:p>
          <a:p>
            <a:r>
              <a:rPr lang="en-US" dirty="0">
                <a:latin typeface="Century Gothic" panose="020B0502020202020204" pitchFamily="34" charset="0"/>
              </a:rPr>
              <a:t>Not focused on money </a:t>
            </a:r>
            <a:r>
              <a:rPr lang="en-US" dirty="0" smtClean="0">
                <a:latin typeface="Century Gothic" panose="020B0502020202020204" pitchFamily="34" charset="0"/>
              </a:rPr>
              <a:t>vs. true </a:t>
            </a:r>
            <a:r>
              <a:rPr lang="en-US" dirty="0">
                <a:latin typeface="Century Gothic" panose="020B0502020202020204" pitchFamily="34" charset="0"/>
              </a:rPr>
              <a:t>abundance, care of the poor.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Transformational Experiences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Jesus stretched his disciples through transformational, paradigm-shifting, spiritual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experiences</a:t>
            </a:r>
            <a:r>
              <a:rPr lang="en-US" sz="2800" dirty="0" smtClean="0">
                <a:latin typeface="Century Gothic" panose="020B0502020202020204" pitchFamily="34" charset="0"/>
              </a:rPr>
              <a:t> in community.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Action – Reflection – Action</a:t>
            </a:r>
            <a:r>
              <a:rPr lang="en-US" sz="2800" dirty="0" smtClean="0">
                <a:latin typeface="Century Gothic" panose="020B0502020202020204" pitchFamily="34" charset="0"/>
              </a:rPr>
              <a:t>:  enter into the experience, reflect on the experience, change one’s lifestyle and actions as a result.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We see this with the MATUL students living in slum communities; massive change in worldview.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Need to deliberately construct such experiences as part of disciple-making movements. Not just recklessly deep-ending individuals. Need to be as a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</a:t>
            </a:r>
            <a:r>
              <a:rPr lang="en-US" sz="2800" dirty="0" smtClean="0">
                <a:latin typeface="Century Gothic" panose="020B0502020202020204" pitchFamily="34" charset="0"/>
              </a:rPr>
              <a:t>,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communal</a:t>
            </a:r>
            <a:r>
              <a:rPr lang="en-US" sz="2800" dirty="0" smtClean="0">
                <a:latin typeface="Century Gothic" panose="020B0502020202020204" pitchFamily="34" charset="0"/>
              </a:rPr>
              <a:t>, and with proper debriefing and deep theological reflection.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Collected Wisdom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Over time, the disciple-making community gains wisdom, insights, best practices, “how-to” methods such as tips-and-tricks, experiences and case studies that are incredibly valuable.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These can be collected digitally as videos, stories, entries in a blog or wiki, an online diary or spiritual journey, podcasts, </a:t>
            </a:r>
            <a:r>
              <a:rPr lang="en-US" sz="2400" dirty="0" err="1" smtClean="0">
                <a:latin typeface="Century Gothic" panose="020B0502020202020204" pitchFamily="34" charset="0"/>
              </a:rPr>
              <a:t>ebook</a:t>
            </a:r>
            <a:r>
              <a:rPr lang="en-US" sz="2400" dirty="0" smtClean="0">
                <a:latin typeface="Century Gothic" panose="020B0502020202020204" pitchFamily="34" charset="0"/>
              </a:rPr>
              <a:t> series, or more systematically into an archive or Wikipedia format.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They can also be used to improve the training. Step -1 CREATE is always dynamic. It can always be tweaked and improved as new things are learned and as needs change.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Writers, biographers, videographers, archivists and collectors of stories should be encouraged to emerge within the disciple-making community.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The 4 Steps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Create</a:t>
            </a:r>
            <a:r>
              <a:rPr lang="en-US" sz="2400" dirty="0" smtClean="0">
                <a:latin typeface="Century Gothic" panose="020B0502020202020204" pitchFamily="34" charset="0"/>
              </a:rPr>
              <a:t> – high-quality resources in digital formats</a:t>
            </a:r>
            <a:br>
              <a:rPr lang="en-US" sz="2400" dirty="0" smtClean="0">
                <a:latin typeface="Century Gothic" panose="020B0502020202020204" pitchFamily="34" charset="0"/>
              </a:rPr>
            </a:b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Deliver</a:t>
            </a:r>
            <a:r>
              <a:rPr lang="en-US" sz="2400" dirty="0" smtClean="0">
                <a:latin typeface="Century Gothic" panose="020B0502020202020204" pitchFamily="34" charset="0"/>
              </a:rPr>
              <a:t> – the resources to the devices people actually own</a:t>
            </a:r>
            <a:br>
              <a:rPr lang="en-US" sz="2400" dirty="0" smtClean="0">
                <a:latin typeface="Century Gothic" panose="020B0502020202020204" pitchFamily="34" charset="0"/>
              </a:rPr>
            </a:b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Train</a:t>
            </a:r>
            <a:r>
              <a:rPr lang="en-US" sz="2400" dirty="0" smtClean="0">
                <a:latin typeface="Century Gothic" panose="020B0502020202020204" pitchFamily="34" charset="0"/>
              </a:rPr>
              <a:t> – facilitators in how to use the resources and devices</a:t>
            </a:r>
            <a:br>
              <a:rPr lang="en-US" sz="2400" dirty="0" smtClean="0">
                <a:latin typeface="Century Gothic" panose="020B0502020202020204" pitchFamily="34" charset="0"/>
              </a:rPr>
            </a:b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Catalyze</a:t>
            </a:r>
            <a:r>
              <a:rPr lang="en-US" sz="2400" dirty="0" smtClean="0">
                <a:latin typeface="Century Gothic" panose="020B0502020202020204" pitchFamily="34" charset="0"/>
              </a:rPr>
              <a:t> – a disciple-making movement in a community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“Apostolic” Oversight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3820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As the disciple-making movement spreads, there needs to be city-level and national level senior leaders who form the core of the movement. These leaders will often have post-graduate degrees and deep life experience.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These senior leaders (“apostles”) then network with each other as well as with the movement as a whole, keeping it in balance. They will also include voices of values and conscience (“prophets”) as well as those sensitive to the leading of the Holy Spirit (“seers”), though I do not recommend using these terms as titles or offices because they are just confusing.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They are especially important in training new leaders as well as solving key issues regarding the training content and delivery methods.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They are the key people in catalyzing the discipleship movement.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Step 1- CREATE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Create</a:t>
            </a:r>
            <a:r>
              <a:rPr lang="en-US" sz="2800" dirty="0" smtClean="0">
                <a:latin typeface="Century Gothic" panose="020B0502020202020204" pitchFamily="34" charset="0"/>
              </a:rPr>
              <a:t> a wide range of resources that are excellent, clear, and structured and which keep people biblical, honest and theologically balanced.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Curate</a:t>
            </a:r>
            <a:r>
              <a:rPr lang="en-US" sz="2800" dirty="0" smtClean="0">
                <a:latin typeface="Century Gothic" panose="020B0502020202020204" pitchFamily="34" charset="0"/>
              </a:rPr>
              <a:t> the resources for cultural relevance, age relevance and situational relevance.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Check</a:t>
            </a:r>
            <a:r>
              <a:rPr lang="en-US" sz="2800" dirty="0" smtClean="0">
                <a:latin typeface="Century Gothic" panose="020B0502020202020204" pitchFamily="34" charset="0"/>
              </a:rPr>
              <a:t> that the resource is in a digital format that people can access on their devices. Safe formats include MP3, html, text and PDF. Video may be difficult in some low-bandwidth areas.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Step 2 - DELIVER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343399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Deliver</a:t>
            </a:r>
            <a:r>
              <a:rPr lang="en-US" sz="2800" dirty="0" smtClean="0">
                <a:latin typeface="Century Gothic" panose="020B0502020202020204" pitchFamily="34" charset="0"/>
              </a:rPr>
              <a:t> the resource to the device that most people own or have direct access to.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Mobile phones, TVs, radios, tablets, and Internet cafes are among the most common and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accessible</a:t>
            </a:r>
            <a:r>
              <a:rPr lang="en-US" sz="2800" dirty="0" smtClean="0">
                <a:latin typeface="Century Gothic" panose="020B0502020202020204" pitchFamily="34" charset="0"/>
              </a:rPr>
              <a:t> means of delivery.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Delivery methods include wireless hotspots, SD cards, </a:t>
            </a:r>
            <a:r>
              <a:rPr lang="en-US" sz="2800" dirty="0" err="1" smtClean="0">
                <a:latin typeface="Century Gothic" panose="020B0502020202020204" pitchFamily="34" charset="0"/>
              </a:rPr>
              <a:t>BlueTooth</a:t>
            </a:r>
            <a:r>
              <a:rPr lang="en-US" sz="2800" dirty="0" smtClean="0">
                <a:latin typeface="Century Gothic" panose="020B0502020202020204" pitchFamily="34" charset="0"/>
              </a:rPr>
              <a:t>, Internet downloads, apps, hard drives full of resources, Internet radio, websites and so on, see </a:t>
            </a:r>
            <a:r>
              <a:rPr lang="en-US" sz="2800" dirty="0" smtClean="0">
                <a:latin typeface="Century Gothic" panose="020B0502020202020204" pitchFamily="34" charset="0"/>
                <a:hlinkClick r:id="rId2"/>
              </a:rPr>
              <a:t>http://cybermissions.org/mobilemin/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Step 3 - TRAIN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Information tends not to work very well on its own! You will need teachers, trainers and facilitators.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You need to train your trainers in four things: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r>
              <a:rPr lang="en-US" sz="2800" dirty="0" smtClean="0">
                <a:latin typeface="Century Gothic" panose="020B0502020202020204" pitchFamily="34" charset="0"/>
              </a:rPr>
              <a:t>a) The</a:t>
            </a:r>
            <a:r>
              <a:rPr lang="en-US" sz="2800" i="1" dirty="0" smtClean="0">
                <a:latin typeface="Century Gothic" panose="020B0502020202020204" pitchFamily="34" charset="0"/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content</a:t>
            </a:r>
            <a:r>
              <a:rPr lang="en-US" sz="2800" i="1" dirty="0" smtClean="0">
                <a:latin typeface="Century Gothic" panose="020B0502020202020204" pitchFamily="34" charset="0"/>
              </a:rPr>
              <a:t> </a:t>
            </a:r>
            <a:r>
              <a:rPr lang="en-US" sz="2800" dirty="0" smtClean="0">
                <a:latin typeface="Century Gothic" panose="020B0502020202020204" pitchFamily="34" charset="0"/>
              </a:rPr>
              <a:t>that you have created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r>
              <a:rPr lang="en-US" sz="2800" dirty="0" smtClean="0">
                <a:latin typeface="Century Gothic" panose="020B0502020202020204" pitchFamily="34" charset="0"/>
              </a:rPr>
              <a:t>b) The </a:t>
            </a:r>
            <a:r>
              <a:rPr lang="en-US" sz="2800" i="1" dirty="0" smtClean="0">
                <a:latin typeface="Century Gothic" panose="020B0502020202020204" pitchFamily="34" charset="0"/>
              </a:rPr>
              <a:t>delivery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method</a:t>
            </a:r>
            <a:r>
              <a:rPr lang="en-US" sz="2800" i="1" dirty="0" smtClean="0">
                <a:latin typeface="Century Gothic" panose="020B0502020202020204" pitchFamily="34" charset="0"/>
              </a:rPr>
              <a:t> </a:t>
            </a:r>
            <a:r>
              <a:rPr lang="en-US" sz="2800" dirty="0" smtClean="0">
                <a:latin typeface="Century Gothic" panose="020B0502020202020204" pitchFamily="34" charset="0"/>
              </a:rPr>
              <a:t>and how to use it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r>
              <a:rPr lang="en-US" sz="2800" dirty="0" smtClean="0">
                <a:latin typeface="Century Gothic" panose="020B0502020202020204" pitchFamily="34" charset="0"/>
              </a:rPr>
              <a:t>c)  How to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facilitate</a:t>
            </a:r>
            <a:r>
              <a:rPr lang="en-US" sz="2800" dirty="0" smtClean="0">
                <a:latin typeface="Century Gothic" panose="020B0502020202020204" pitchFamily="34" charset="0"/>
              </a:rPr>
              <a:t> a small group well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r>
              <a:rPr lang="en-US" sz="2800" dirty="0" smtClean="0">
                <a:latin typeface="Century Gothic" panose="020B0502020202020204" pitchFamily="34" charset="0"/>
              </a:rPr>
              <a:t>d)  How to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recruit</a:t>
            </a:r>
            <a:r>
              <a:rPr lang="en-US" sz="2800" dirty="0" smtClean="0">
                <a:latin typeface="Century Gothic" panose="020B0502020202020204" pitchFamily="34" charset="0"/>
              </a:rPr>
              <a:t> group members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best facilitators are also able to depend on God for their finances or to do business-as-mission.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Step 4 - Catalyze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799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Once you start seeing success and have something you can “show off” to others, that is the time to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catalyze</a:t>
            </a:r>
            <a:r>
              <a:rPr lang="en-US" sz="2800" dirty="0" smtClean="0">
                <a:latin typeface="Century Gothic" panose="020B0502020202020204" pitchFamily="34" charset="0"/>
              </a:rPr>
              <a:t> a discipleship training movement.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Organize</a:t>
            </a:r>
            <a:r>
              <a:rPr lang="en-US" sz="2800" dirty="0" smtClean="0">
                <a:latin typeface="Century Gothic" panose="020B0502020202020204" pitchFamily="34" charset="0"/>
              </a:rPr>
              <a:t> conferences, consultations, and also engage in focused project collaboration with other churches and mission agencies. Global events in many locations.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Think multiplication 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not</a:t>
            </a:r>
            <a:r>
              <a:rPr lang="en-US" sz="2800" dirty="0" smtClean="0">
                <a:latin typeface="Century Gothic" panose="020B0502020202020204" pitchFamily="34" charset="0"/>
              </a:rPr>
              <a:t> addition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Share a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clear</a:t>
            </a:r>
            <a:r>
              <a:rPr lang="en-US" sz="2800" dirty="0" smtClean="0">
                <a:latin typeface="Century Gothic" panose="020B0502020202020204" pitchFamily="34" charset="0"/>
              </a:rPr>
              <a:t> vision of transformation and a </a:t>
            </a:r>
            <a:r>
              <a:rPr lang="en-US" sz="28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simple</a:t>
            </a:r>
            <a:r>
              <a:rPr lang="en-US" sz="2800" dirty="0" smtClean="0">
                <a:latin typeface="Century Gothic" panose="020B0502020202020204" pitchFamily="34" charset="0"/>
              </a:rPr>
              <a:t> pathway for achieving it, along with stories of success.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Build</a:t>
            </a:r>
            <a:r>
              <a:rPr lang="en-US" sz="2800" b="1" dirty="0" smtClean="0">
                <a:latin typeface="Century Gothic" panose="020B0502020202020204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trust</a:t>
            </a:r>
            <a:r>
              <a:rPr lang="en-US" sz="2800" b="1" dirty="0" smtClean="0">
                <a:latin typeface="Century Gothic" panose="020B0502020202020204" pitchFamily="34" charset="0"/>
              </a:rPr>
              <a:t> </a:t>
            </a:r>
            <a:r>
              <a:rPr lang="en-US" sz="2800" dirty="0" smtClean="0">
                <a:latin typeface="Century Gothic" panose="020B0502020202020204" pitchFamily="34" charset="0"/>
              </a:rPr>
              <a:t>first, then tackle projects 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together</a:t>
            </a:r>
            <a:r>
              <a:rPr lang="en-US" sz="2800" dirty="0" smtClean="0">
                <a:latin typeface="Century Gothic" panose="020B0502020202020204" pitchFamily="34" charset="0"/>
              </a:rPr>
              <a:t>!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Good Examples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Harvestime</a:t>
            </a:r>
            <a:r>
              <a:rPr lang="en-US" sz="2800" dirty="0" smtClean="0">
                <a:latin typeface="Century Gothic" panose="020B0502020202020204" pitchFamily="34" charset="0"/>
              </a:rPr>
              <a:t> – Immediate Bible Institute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Perspectives Course – from the US Center for World Mission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T4T – 6 week discipleship process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ISOM – video school of ministry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IHOP – International House of Prayer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“Simple Church” movement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The various urban poor, New Friars movements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endParaRPr lang="en-US" sz="2800" dirty="0" smtClean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Century Gothic" panose="020B0502020202020204" pitchFamily="34" charset="0"/>
              </a:rPr>
              <a:t>These all more-or-less followed the 4 steps of: </a:t>
            </a:r>
            <a:br>
              <a:rPr lang="en-US" sz="2800" dirty="0" smtClean="0">
                <a:latin typeface="Century Gothic" panose="020B050202020202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Create, Deliver, Train, Catalyze </a:t>
            </a:r>
            <a:r>
              <a:rPr lang="en-US" sz="2800" dirty="0" smtClean="0">
                <a:latin typeface="Century Gothic" panose="020B0502020202020204" pitchFamily="34" charset="0"/>
              </a:rPr>
              <a:t>– modifying the resources and delivery methods over time in response to new ideas and circumstances.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The Main Challenges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50292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 smtClean="0">
                <a:latin typeface="Century Gothic" panose="020B0502020202020204" pitchFamily="34" charset="0"/>
              </a:rPr>
              <a:t>Must cost the </a:t>
            </a:r>
            <a:r>
              <a:rPr lang="en-US" dirty="0">
                <a:latin typeface="Century Gothic" panose="020B0502020202020204" pitchFamily="34" charset="0"/>
              </a:rPr>
              <a:t>student less than $30 per </a:t>
            </a:r>
            <a:r>
              <a:rPr lang="en-US" dirty="0" smtClean="0">
                <a:latin typeface="Century Gothic" panose="020B0502020202020204" pitchFamily="34" charset="0"/>
              </a:rPr>
              <a:t>month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Delivery </a:t>
            </a:r>
            <a:r>
              <a:rPr lang="en-US" dirty="0">
                <a:latin typeface="Century Gothic" panose="020B0502020202020204" pitchFamily="34" charset="0"/>
              </a:rPr>
              <a:t>must work in low-bandwidth </a:t>
            </a:r>
            <a:r>
              <a:rPr lang="en-US" dirty="0" smtClean="0">
                <a:latin typeface="Century Gothic" panose="020B0502020202020204" pitchFamily="34" charset="0"/>
              </a:rPr>
              <a:t>areas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Must </a:t>
            </a:r>
            <a:r>
              <a:rPr lang="en-US" dirty="0">
                <a:latin typeface="Century Gothic" panose="020B0502020202020204" pitchFamily="34" charset="0"/>
              </a:rPr>
              <a:t>not require expensive buildings or </a:t>
            </a:r>
            <a:r>
              <a:rPr lang="en-US" dirty="0" smtClean="0">
                <a:latin typeface="Century Gothic" panose="020B0502020202020204" pitchFamily="34" charset="0"/>
              </a:rPr>
              <a:t>libraries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Must use their devices, ones they already own, not expensive imported Western devices.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No </a:t>
            </a:r>
            <a:r>
              <a:rPr lang="en-US" dirty="0">
                <a:latin typeface="Century Gothic" panose="020B0502020202020204" pitchFamily="34" charset="0"/>
              </a:rPr>
              <a:t>copyright restrictions (Creative Commons </a:t>
            </a:r>
            <a:r>
              <a:rPr lang="en-US" dirty="0" smtClean="0">
                <a:latin typeface="Century Gothic" panose="020B0502020202020204" pitchFamily="34" charset="0"/>
              </a:rPr>
              <a:t>resources)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BYOD (bring your own device) world means that we need to use device </a:t>
            </a:r>
            <a:r>
              <a:rPr lang="en-US" dirty="0">
                <a:latin typeface="Century Gothic" panose="020B0502020202020204" pitchFamily="34" charset="0"/>
              </a:rPr>
              <a:t>independent formats </a:t>
            </a:r>
            <a:r>
              <a:rPr lang="en-US" dirty="0" err="1">
                <a:latin typeface="Century Gothic" panose="020B0502020202020204" pitchFamily="34" charset="0"/>
              </a:rPr>
              <a:t>e.g</a:t>
            </a:r>
            <a:r>
              <a:rPr lang="en-US" dirty="0">
                <a:latin typeface="Century Gothic" panose="020B0502020202020204" pitchFamily="34" charset="0"/>
              </a:rPr>
              <a:t>, Text, PDF, html and MP3 audio. 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Program should become self-supporting and self-multiplying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_of_grassroots_train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202795"/>
            <a:ext cx="8763000" cy="4452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335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How The Process Works 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he 4 Steps To A  Discipleship Training Movement  In The Developing World&amp;quot;&quot;/&gt;&lt;property id=&quot;20307&quot; value=&quot;256&quot;/&gt;&lt;/object&gt;&lt;object type=&quot;3&quot; unique_id=&quot;10049&quot;&gt;&lt;property id=&quot;20148&quot; value=&quot;5&quot;/&gt;&lt;property id=&quot;20300&quot; value=&quot;Slide 2 - &amp;quot;The 4 Steps&amp;quot;&quot;/&gt;&lt;property id=&quot;20307&quot; value=&quot;258&quot;/&gt;&lt;/object&gt;&lt;object type=&quot;3&quot; unique_id=&quot;10051&quot;&gt;&lt;property id=&quot;20148&quot; value=&quot;5&quot;/&gt;&lt;property id=&quot;20300&quot; value=&quot;Slide 3 - &amp;quot;Step 1- CREATE&amp;quot;&quot;/&gt;&lt;property id=&quot;20307&quot; value=&quot;260&quot;/&gt;&lt;/object&gt;&lt;object type=&quot;3&quot; unique_id=&quot;10052&quot;&gt;&lt;property id=&quot;20148&quot; value=&quot;5&quot;/&gt;&lt;property id=&quot;20300&quot; value=&quot;Slide 4 - &amp;quot;Step 2 - DELIVER&amp;quot;&quot;/&gt;&lt;property id=&quot;20307&quot; value=&quot;262&quot;/&gt;&lt;/object&gt;&lt;object type=&quot;3&quot; unique_id=&quot;10053&quot;&gt;&lt;property id=&quot;20148&quot; value=&quot;5&quot;/&gt;&lt;property id=&quot;20300&quot; value=&quot;Slide 5 - &amp;quot;Step 3 - TRAIN&amp;quot;&quot;/&gt;&lt;property id=&quot;20307&quot; value=&quot;263&quot;/&gt;&lt;/object&gt;&lt;object type=&quot;3&quot; unique_id=&quot;10054&quot;&gt;&lt;property id=&quot;20148&quot; value=&quot;5&quot;/&gt;&lt;property id=&quot;20300&quot; value=&quot;Slide 6 - &amp;quot;Step 4 - Catalyze&amp;quot;&quot;/&gt;&lt;property id=&quot;20307&quot; value=&quot;264&quot;/&gt;&lt;/object&gt;&lt;object type=&quot;3&quot; unique_id=&quot;10088&quot;&gt;&lt;property id=&quot;20148&quot; value=&quot;5&quot;/&gt;&lt;property id=&quot;20300&quot; value=&quot;Slide 7 - &amp;quot;Good Examples&amp;quot;&quot;/&gt;&lt;property id=&quot;20307&quot; value=&quot;265&quot;/&gt;&lt;/object&gt;&lt;object type=&quot;3&quot; unique_id=&quot;10125&quot;&gt;&lt;property id=&quot;20148&quot; value=&quot;5&quot;/&gt;&lt;property id=&quot;20300&quot; value=&quot;Slide 12 - &amp;quot;Oral Learners&amp;quot;&quot;/&gt;&lt;property id=&quot;20307&quot; value=&quot;266&quot;/&gt;&lt;/object&gt;&lt;object type=&quot;3&quot; unique_id=&quot;10178&quot;&gt;&lt;property id=&quot;20148&quot; value=&quot;5&quot;/&gt;&lt;property id=&quot;20300&quot; value=&quot;Slide 13 - &amp;quot;Internet Radio&amp;quot;&quot;/&gt;&lt;property id=&quot;20307&quot; value=&quot;267&quot;/&gt;&lt;/object&gt;&lt;object type=&quot;3&quot; unique_id=&quot;10179&quot;&gt;&lt;property id=&quot;20148&quot; value=&quot;5&quot;/&gt;&lt;property id=&quot;20300&quot; value=&quot;Slide 14 - &amp;quot;Audio Learning Groups&amp;quot;&quot;/&gt;&lt;property id=&quot;20307&quot; value=&quot;268&quot;/&gt;&lt;/object&gt;&lt;object type=&quot;3&quot; unique_id=&quot;10225&quot;&gt;&lt;property id=&quot;20148&quot; value=&quot;5&quot;/&gt;&lt;property id=&quot;20300&quot; value=&quot;Slide 15 - &amp;quot;Flipped Learning / TEE see www.flippedlearning.org&amp;quot;&quot;/&gt;&lt;property id=&quot;20307&quot; value=&quot;269&quot;/&gt;&lt;/object&gt;&lt;object type=&quot;3&quot; unique_id=&quot;10339&quot;&gt;&lt;property id=&quot;20148&quot; value=&quot;5&quot;/&gt;&lt;property id=&quot;20300&quot; value=&quot;Slide 16 - &amp;quot;Mentoring / Personal Discipleship&amp;quot;&quot;/&gt;&lt;property id=&quot;20307&quot; value=&quot;270&quot;/&gt;&lt;/object&gt;&lt;object type=&quot;3&quot; unique_id=&quot;10340&quot;&gt;&lt;property id=&quot;20148&quot; value=&quot;5&quot;/&gt;&lt;property id=&quot;20300&quot; value=&quot;Slide 17 - &amp;quot;Learning Community Tensions&amp;quot;&quot;/&gt;&lt;property id=&quot;20307&quot; value=&quot;271&quot;/&gt;&lt;/object&gt;&lt;object type=&quot;3&quot; unique_id=&quot;10341&quot;&gt;&lt;property id=&quot;20148&quot; value=&quot;5&quot;/&gt;&lt;property id=&quot;20300&quot; value=&quot;Slide 18 - &amp;quot;Transformational Experiences&amp;quot;&quot;/&gt;&lt;property id=&quot;20307&quot; value=&quot;273&quot;/&gt;&lt;/object&gt;&lt;object type=&quot;3&quot; unique_id=&quot;10342&quot;&gt;&lt;property id=&quot;20148&quot; value=&quot;5&quot;/&gt;&lt;property id=&quot;20300&quot; value=&quot;Slide 19 - &amp;quot;Collected Wisdom&amp;quot;&quot;/&gt;&lt;property id=&quot;20307&quot; value=&quot;274&quot;/&gt;&lt;/object&gt;&lt;object type=&quot;3&quot; unique_id=&quot;10490&quot;&gt;&lt;property id=&quot;20148&quot; value=&quot;5&quot;/&gt;&lt;property id=&quot;20300&quot; value=&quot;Slide 8 - &amp;quot;Some Of The Main Challenges&amp;quot;&quot;/&gt;&lt;property id=&quot;20307&quot; value=&quot;278&quot;/&gt;&lt;/object&gt;&lt;object type=&quot;3&quot; unique_id=&quot;10491&quot;&gt;&lt;property id=&quot;20148&quot; value=&quot;5&quot;/&gt;&lt;property id=&quot;20300&quot; value=&quot;Slide 9&quot;/&gt;&lt;property id=&quot;20307&quot; value=&quot;279&quot;/&gt;&lt;/object&gt;&lt;object type=&quot;3&quot; unique_id=&quot;10492&quot;&gt;&lt;property id=&quot;20148&quot; value=&quot;5&quot;/&gt;&lt;property id=&quot;20300&quot; value=&quot;Slide 10 - &amp;quot;Clarifying Concepts&amp;quot;&quot;/&gt;&lt;property id=&quot;20307&quot; value=&quot;276&quot;/&gt;&lt;/object&gt;&lt;object type=&quot;3&quot; unique_id=&quot;10493&quot;&gt;&lt;property id=&quot;20148&quot; value=&quot;5&quot;/&gt;&lt;property id=&quot;20300&quot; value=&quot;Slide 11 - &amp;quot;A Complete Package&amp;quot;&quot;/&gt;&lt;property id=&quot;20307&quot; value=&quot;277&quot;/&gt;&lt;/object&gt;&lt;object type=&quot;3&quot; unique_id=&quot;10494&quot;&gt;&lt;property id=&quot;20148&quot; value=&quot;5&quot;/&gt;&lt;property id=&quot;20300&quot; value=&quot;Slide 20 - &amp;quot;“Apostolic” Oversight&amp;quot;&quot;/&gt;&lt;property id=&quot;20307&quot; value=&quot;275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303</TotalTime>
  <Words>1349</Words>
  <Application>Microsoft Office PowerPoint</Application>
  <PresentationFormat>On-screen Show (4:3)</PresentationFormat>
  <Paragraphs>110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Century Gothic</vt:lpstr>
      <vt:lpstr>MV Boli</vt:lpstr>
      <vt:lpstr>Trebuchet MS</vt:lpstr>
      <vt:lpstr>Tw Cen MT</vt:lpstr>
      <vt:lpstr>Verdana</vt:lpstr>
      <vt:lpstr>Circuit</vt:lpstr>
      <vt:lpstr>The 4 Steps To A Discipleship Training Movement  In The Developing World</vt:lpstr>
      <vt:lpstr>The 4 Steps</vt:lpstr>
      <vt:lpstr>Step 1- CREATE</vt:lpstr>
      <vt:lpstr>Step 2 - DELIVER</vt:lpstr>
      <vt:lpstr>Step 3 - TRAIN</vt:lpstr>
      <vt:lpstr>Step 4 - Catalyze</vt:lpstr>
      <vt:lpstr>Good Examples</vt:lpstr>
      <vt:lpstr>The Main Challenges</vt:lpstr>
      <vt:lpstr>PowerPoint Presentation</vt:lpstr>
      <vt:lpstr>Clarifying Concepts</vt:lpstr>
      <vt:lpstr>A Complete Package</vt:lpstr>
      <vt:lpstr>Oral Learners</vt:lpstr>
      <vt:lpstr>Internet Radio</vt:lpstr>
      <vt:lpstr>Audio Learning Groups</vt:lpstr>
      <vt:lpstr>Flipped Learning / TEE see www.flippedlearning.org</vt:lpstr>
      <vt:lpstr>Mentoring / Personal Discipleship</vt:lpstr>
      <vt:lpstr>Learning Community Tensions</vt:lpstr>
      <vt:lpstr>Transformational Experiences</vt:lpstr>
      <vt:lpstr>Collected Wisdom</vt:lpstr>
      <vt:lpstr>“Apostolic” Oversight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 Steps To A  Discipleship Training Movement  In The Developing World</dc:title>
  <dc:creator>John Edmiston</dc:creator>
  <cp:lastModifiedBy>Shannon Ericson</cp:lastModifiedBy>
  <cp:revision>16</cp:revision>
  <dcterms:created xsi:type="dcterms:W3CDTF">2014-10-31T17:41:11Z</dcterms:created>
  <dcterms:modified xsi:type="dcterms:W3CDTF">2014-11-09T16:51:50Z</dcterms:modified>
</cp:coreProperties>
</file>